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5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4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7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6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3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4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1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5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3731-C863-43CC-807F-43D6D82846DD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Calculating Particles in a atom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Representations from the Periodic Table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525448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8" name="Right Arrow 7"/>
          <p:cNvSpPr/>
          <p:nvPr/>
        </p:nvSpPr>
        <p:spPr>
          <a:xfrm>
            <a:off x="3108960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732131" y="2903707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219157" y="5357443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7499593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6972885" y="4147622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1759100">
            <a:off x="6879688" y="4922153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793819" y="1310855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Oxidation</a:t>
            </a:r>
          </a:p>
          <a:p>
            <a:pPr algn="ctr"/>
            <a:r>
              <a:rPr lang="en-US" sz="3600" dirty="0" smtClean="0"/>
              <a:t>States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7859152" y="3968003"/>
            <a:ext cx="227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Name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07554" y="4757278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Mass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38657" y="1423399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1512481" y="2743227"/>
            <a:ext cx="227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Symbol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9249" y="4956794"/>
            <a:ext cx="3190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Electron</a:t>
            </a:r>
          </a:p>
          <a:p>
            <a:pPr algn="ctr"/>
            <a:r>
              <a:rPr lang="en-US" sz="3600" dirty="0" smtClean="0"/>
              <a:t>Configuration</a:t>
            </a:r>
          </a:p>
          <a:p>
            <a:pPr algn="ctr"/>
            <a:r>
              <a:rPr lang="en-US" sz="3600" dirty="0" smtClean="0"/>
              <a:t>Electrons/Level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894515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6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Number of Protons and Electrons</a:t>
            </a:r>
            <a:endParaRPr lang="en-US" u="sng" dirty="0"/>
          </a:p>
        </p:txBody>
      </p:sp>
      <p:sp>
        <p:nvSpPr>
          <p:cNvPr id="8" name="Right Arrow 7"/>
          <p:cNvSpPr/>
          <p:nvPr/>
        </p:nvSpPr>
        <p:spPr>
          <a:xfrm>
            <a:off x="3108960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38657" y="1423399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-70" y="2748962"/>
            <a:ext cx="4340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 for a neutral atom =</a:t>
            </a:r>
          </a:p>
          <a:p>
            <a:pPr algn="ctr"/>
            <a:r>
              <a:rPr lang="en-US" sz="3600" dirty="0" smtClean="0"/>
              <a:t># of Protons </a:t>
            </a:r>
            <a:r>
              <a:rPr lang="en-US" sz="3600" smtClean="0"/>
              <a:t>and Electrons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51573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894515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008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25448" y="1613216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Number of Neutrons</a:t>
            </a:r>
            <a:endParaRPr lang="en-US" u="sng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6805659" y="4758048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85925" y="3324002"/>
            <a:ext cx="42060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If Most Common Isotope - Round Atomic Mass to nearest whole number so 64 AMU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-70" y="2748962"/>
            <a:ext cx="4525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Neutrons = </a:t>
            </a:r>
          </a:p>
          <a:p>
            <a:pPr algn="ctr"/>
            <a:r>
              <a:rPr lang="en-US" sz="3600" dirty="0" smtClean="0"/>
              <a:t>Mass Number – </a:t>
            </a:r>
          </a:p>
          <a:p>
            <a:pPr algn="ctr"/>
            <a:r>
              <a:rPr lang="en-US" sz="3600" dirty="0" smtClean="0"/>
              <a:t>Atomic Number</a:t>
            </a:r>
          </a:p>
        </p:txBody>
      </p:sp>
      <p:sp>
        <p:nvSpPr>
          <p:cNvPr id="9" name="Right Arrow 8"/>
          <p:cNvSpPr/>
          <p:nvPr/>
        </p:nvSpPr>
        <p:spPr>
          <a:xfrm rot="17673862">
            <a:off x="3204769" y="3113026"/>
            <a:ext cx="2314309" cy="35006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066155">
            <a:off x="3677547" y="4060968"/>
            <a:ext cx="1846133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904233" y="2181779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75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Mass Number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262907" y="1722978"/>
            <a:ext cx="7611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Mass Number = Sum of the protons and neutrons</a:t>
            </a:r>
          </a:p>
          <a:p>
            <a:pPr algn="ctr"/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6427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343054" y="2043468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941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Isotope Name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262907" y="1722978"/>
            <a:ext cx="7611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Element Name followed by hyphen and then Mass Number</a:t>
            </a:r>
          </a:p>
          <a:p>
            <a:pPr algn="ctr"/>
            <a:r>
              <a:rPr lang="en-US" sz="3600" dirty="0" smtClean="0"/>
              <a:t> ex. Copper - 64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6427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343054" y="2043468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37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Isotope Notation</a:t>
            </a:r>
            <a:endParaRPr lang="en-US" u="sng" dirty="0"/>
          </a:p>
        </p:txBody>
      </p:sp>
      <p:grpSp>
        <p:nvGrpSpPr>
          <p:cNvPr id="3" name="Group 2"/>
          <p:cNvGrpSpPr/>
          <p:nvPr/>
        </p:nvGrpSpPr>
        <p:grpSpPr>
          <a:xfrm>
            <a:off x="4531216" y="1664732"/>
            <a:ext cx="1564784" cy="1713804"/>
            <a:chOff x="4561267" y="2061213"/>
            <a:chExt cx="1564784" cy="1713804"/>
          </a:xfrm>
        </p:grpSpPr>
        <p:sp>
          <p:nvSpPr>
            <p:cNvPr id="9" name="TextBox 8"/>
            <p:cNvSpPr txBox="1"/>
            <p:nvPr/>
          </p:nvSpPr>
          <p:spPr>
            <a:xfrm>
              <a:off x="5082862" y="2282301"/>
              <a:ext cx="104318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 smtClean="0"/>
                <a:t>X</a:t>
              </a:r>
              <a:endParaRPr lang="en-US" sz="8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61267" y="2061213"/>
              <a:ext cx="10431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/>
                <a:t>m</a:t>
              </a:r>
              <a:endParaRPr lang="en-US" sz="4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61267" y="3005576"/>
              <a:ext cx="10431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/>
                <a:t>p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 rot="10800000">
            <a:off x="5367531" y="1903706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2161882">
            <a:off x="5200160" y="3347440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1546427">
            <a:off x="5886214" y="2536157"/>
            <a:ext cx="951357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81116" y="1355400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 = mass number: # of Protons + Neutrons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4423" y="3823245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</a:t>
            </a:r>
            <a:r>
              <a:rPr lang="en-US" sz="3600" dirty="0" smtClean="0"/>
              <a:t> = Atomic Number: # of protons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06482" y="2528521"/>
            <a:ext cx="463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X</a:t>
            </a:r>
            <a:r>
              <a:rPr lang="en-US" sz="3600" dirty="0" smtClean="0"/>
              <a:t> = symbol of element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904996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29                +1</a:t>
            </a:r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Cu</a:t>
            </a:r>
          </a:p>
          <a:p>
            <a:pPr algn="ctr"/>
            <a:r>
              <a:rPr lang="en-US" sz="4400" dirty="0" smtClean="0"/>
              <a:t>Copper</a:t>
            </a:r>
          </a:p>
          <a:p>
            <a:pPr algn="ctr"/>
            <a:r>
              <a:rPr lang="en-US" sz="4000" dirty="0" smtClean="0"/>
              <a:t>63.546</a:t>
            </a:r>
          </a:p>
          <a:p>
            <a:r>
              <a:rPr lang="en-US" sz="4000" dirty="0" smtClean="0"/>
              <a:t>2-8-18-1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61906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+2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52810" y="5157558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Ex =    </a:t>
            </a:r>
            <a:r>
              <a:rPr lang="en-US" sz="7200" dirty="0" smtClean="0"/>
              <a:t>Cu</a:t>
            </a:r>
            <a:endParaRPr lang="en-US" sz="7200" dirty="0"/>
          </a:p>
        </p:txBody>
      </p:sp>
      <p:sp>
        <p:nvSpPr>
          <p:cNvPr id="18" name="TextBox 17"/>
          <p:cNvSpPr txBox="1"/>
          <p:nvPr/>
        </p:nvSpPr>
        <p:spPr>
          <a:xfrm>
            <a:off x="6774301" y="5054564"/>
            <a:ext cx="1043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64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6806482" y="5921759"/>
            <a:ext cx="1043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30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945598"/>
              </p:ext>
            </p:extLst>
          </p:nvPr>
        </p:nvGraphicFramePr>
        <p:xfrm>
          <a:off x="25758" y="2419680"/>
          <a:ext cx="12166240" cy="26009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0780"/>
                <a:gridCol w="1520780"/>
                <a:gridCol w="1520780"/>
                <a:gridCol w="1520780"/>
                <a:gridCol w="1451021"/>
                <a:gridCol w="1622738"/>
                <a:gridCol w="1558343"/>
                <a:gridCol w="1451018"/>
              </a:tblGrid>
              <a:tr h="12798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Element/</a:t>
                      </a:r>
                    </a:p>
                    <a:p>
                      <a:pPr algn="ctr"/>
                      <a:r>
                        <a:rPr lang="en-US" sz="2800" b="1" dirty="0" smtClean="0"/>
                        <a:t>Symbol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Isotope</a:t>
                      </a:r>
                      <a:r>
                        <a:rPr lang="en-US" sz="2800" b="1" baseline="0" dirty="0" smtClean="0"/>
                        <a:t> Name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Isotope Notation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Atomic Number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Protons</a:t>
                      </a:r>
                    </a:p>
                    <a:p>
                      <a:pPr algn="ctr"/>
                      <a:r>
                        <a:rPr lang="en-US" sz="2800" b="1" dirty="0" smtClean="0"/>
                        <a:t>(p</a:t>
                      </a:r>
                      <a:r>
                        <a:rPr lang="en-US" sz="2800" b="1" baseline="30000" dirty="0" smtClean="0"/>
                        <a:t>+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Neutrons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(n</a:t>
                      </a:r>
                      <a:r>
                        <a:rPr lang="en-US" sz="2800" b="1" baseline="30000" dirty="0" smtClean="0"/>
                        <a:t>0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 smtClean="0"/>
                    </a:p>
                    <a:p>
                      <a:pPr algn="ctr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Electrons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(e</a:t>
                      </a:r>
                      <a:r>
                        <a:rPr lang="en-US" sz="2800" b="1" baseline="30000" dirty="0" smtClean="0"/>
                        <a:t>-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 smtClean="0"/>
                    </a:p>
                    <a:p>
                      <a:pPr algn="ctr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Mass Number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29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Copper</a:t>
                      </a:r>
                    </a:p>
                    <a:p>
                      <a:pPr algn="ctr"/>
                      <a:r>
                        <a:rPr lang="en-US" sz="2400" dirty="0" smtClean="0"/>
                        <a:t>Cu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Copper-64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30000" dirty="0" smtClean="0"/>
                        <a:t>64 </a:t>
                      </a:r>
                      <a:r>
                        <a:rPr lang="en-US" sz="2800" dirty="0" smtClean="0"/>
                        <a:t>Cu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000" dirty="0" smtClean="0"/>
                        <a:t>29</a:t>
                      </a:r>
                    </a:p>
                    <a:p>
                      <a:pPr algn="ctr"/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38200" y="36492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 smtClean="0"/>
              <a:t>Final Answers for Copper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618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229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Calculating Particles in a atom</vt:lpstr>
      <vt:lpstr>Representations from the Periodic Table</vt:lpstr>
      <vt:lpstr>Calculating Number of Protons and Electrons</vt:lpstr>
      <vt:lpstr>Calculating Number of Neutrons</vt:lpstr>
      <vt:lpstr>Calculating Mass Number</vt:lpstr>
      <vt:lpstr>Isotope Name</vt:lpstr>
      <vt:lpstr>Isotope Notation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Particles in a atom</dc:title>
  <dc:creator>Berger, Jerry</dc:creator>
  <cp:lastModifiedBy>Berger, Jerry</cp:lastModifiedBy>
  <cp:revision>35</cp:revision>
  <dcterms:created xsi:type="dcterms:W3CDTF">2015-10-19T16:56:04Z</dcterms:created>
  <dcterms:modified xsi:type="dcterms:W3CDTF">2015-10-20T17:12:12Z</dcterms:modified>
</cp:coreProperties>
</file>